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7077075" cy="8955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 Kelly" initials="BK" lastIdx="1" clrIdx="0">
    <p:extLst>
      <p:ext uri="{19B8F6BF-5375-455C-9EA6-DF929625EA0E}">
        <p15:presenceInfo xmlns:p15="http://schemas.microsoft.com/office/powerpoint/2012/main" userId="d0757985e77eb4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1D70F-3A3C-DE7A-6E34-47DA078B4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05CD3-F650-A242-6114-1E5F499D09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5619A-19A5-4B6D-92A7-A0AA9EC26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EF6D1-C48E-165C-A47D-A878C345F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0831D-4597-C5A4-578D-E1F949A8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2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A704A-191F-6CF6-C4EB-9DDBE6E81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39608-CE6B-2A57-5AEB-7979AF9F1E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02B8A-2D55-6A0C-E833-D86AAFB2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9590B-DC7F-18B1-AE96-2BC88CA2A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74F99-AF84-AD3D-4A4D-43BBF92C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9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AE5F1-A63D-449C-A8EF-0EED8D1B98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F8695-D16F-527E-7822-4C0AC7843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C5815-2A49-A490-A438-7315B5923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B9020-E6F4-713A-A802-8ABAC9D9B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131CC-0034-EFC4-A2B7-040E0CDE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77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A8C54-3751-87C1-FAFE-E4C5DE1E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99FE3-0EFC-A78C-8D6B-2B882BE1D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8D89-A69C-9BA5-A574-02D60B95A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4FB1C-63B4-6FC9-FEB4-18D39F639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5AECA-5BFD-33E1-D42B-E0BCDE5F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63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B2B2-D3FC-8745-11E5-BDC5151C9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8917B-283D-7524-1932-2FC3473B3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AC673-AF27-CFA9-8048-9AD8006B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5276C-A750-C1A6-F04C-E74494D98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53F10-ADAA-5B9D-1CEC-8B11B3913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58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C6996-2C19-F9E5-49CB-0C8FF980B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C8E80-42A7-4F08-34FD-E7AE5D217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B66A9-F6FB-704F-10F6-1F0C0CCA2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7109B-8EB4-A2BB-3C82-AF26CCBA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30336-DA0D-A275-E6D5-FE6A3E3C0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BE0AB-B682-E199-DCF4-4FFF8228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8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B776A-86C4-49CB-A381-A49C72357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78BAF-B6A8-733B-9D69-01356FB00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02E0E-03C2-4E86-6CB8-C731F135F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D4330C-DBDF-85D1-A427-1F1550FE35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B1DB7B-371C-8F37-8322-4F650C399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20CF0F-8327-3C6B-62EB-3AA8134F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ABA312-2E0C-4AA4-E1DC-FE0EFE33F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1A2AC-D7F9-9AEC-7413-312CCC366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86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4C664-CD15-E765-5BA0-B534BF5CF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1338EB-CBAB-B1A5-21E0-F6223F90E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AB7392-A389-87A4-DB76-566CE764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71160-695B-DC94-56A1-EA53AEBCD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87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53A2F7-BA71-D5A6-D89F-960771C2A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47FDB0-8972-AFA1-F434-6A87436DF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508FD-0B56-4FE2-0CD5-1FFFA85D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4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9E7B-E9EE-8D84-FC2B-17D90F0F6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FDFC7-DDE0-D64B-CA83-39516052B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19A772-7996-1953-4B44-B1148D26C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A6C13-9BFC-6AEB-615B-1FE19D3A5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A2494-7040-1DBE-7E0B-BA2F8A063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2E0B6-04A7-8696-BACB-CCDEBADC8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63C2-8B16-4F39-E022-3AE876C88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D90282-560B-2960-AD7D-D347C8657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F3FB4E-6CCF-5104-6F63-7D58F568F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A0B32-F74F-8CBF-593A-81B7DDB0C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8EBDD-7105-B1EE-694C-8344DD19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BD09A-0EF4-3490-63F5-BF01C1BB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75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443C82-6746-83A7-A1CC-74BE2F4B0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B421A-4D39-58C8-41DA-0497E7FBC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3137A-608B-0BFF-26B4-F2786B7E2E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CB768-4B18-4089-893A-43227417FF27}" type="datetimeFigureOut">
              <a:rPr lang="en-US" smtClean="0"/>
              <a:t>05/23/2024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E7D8-BE32-BFD3-0506-C123F08DEF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62724-CD22-763A-77D9-52649BD7E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22A45-DCF0-4051-AC33-55E13664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13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CDF94-C304-5614-7B8D-D6E7145DD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68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0A6A7-6227-6AC0-54BD-28E27F7BA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732"/>
            <a:ext cx="10515600" cy="49717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State Chaplain					Benefits Advisor</a:t>
            </a:r>
          </a:p>
          <a:p>
            <a:pPr marL="0" indent="0">
              <a:buNone/>
            </a:pPr>
            <a:r>
              <a:rPr lang="en-US" dirty="0"/>
              <a:t>SD - Goals/Objectives/Finish Strong		Program Director</a:t>
            </a:r>
          </a:p>
          <a:p>
            <a:pPr marL="0" indent="0">
              <a:buNone/>
            </a:pPr>
            <a:r>
              <a:rPr lang="en-US" dirty="0"/>
              <a:t>SD Elect Frank (Goals)				Community Director 			</a:t>
            </a:r>
          </a:p>
          <a:p>
            <a:pPr marL="0" indent="0">
              <a:buNone/>
            </a:pPr>
            <a:r>
              <a:rPr lang="en-US" dirty="0"/>
              <a:t>State Secretary-Bill Mac (Goals)		Faith Director</a:t>
            </a:r>
          </a:p>
          <a:p>
            <a:pPr marL="0" indent="0">
              <a:buNone/>
            </a:pPr>
            <a:r>
              <a:rPr lang="en-US" dirty="0"/>
              <a:t>State Treasurer-Stephen (Goals) 		Family Director</a:t>
            </a:r>
          </a:p>
          <a:p>
            <a:pPr marL="0" indent="0">
              <a:buNone/>
            </a:pPr>
            <a:r>
              <a:rPr lang="en-US" dirty="0"/>
              <a:t>State Advocate-Giancarlo (Goals) 		Life Director</a:t>
            </a:r>
          </a:p>
          <a:p>
            <a:pPr marL="0" indent="0">
              <a:buNone/>
            </a:pPr>
            <a:r>
              <a:rPr lang="en-US" dirty="0"/>
              <a:t>State Warden-Chad (Goals) 			Youth Director</a:t>
            </a:r>
          </a:p>
          <a:p>
            <a:pPr marL="0" indent="0">
              <a:buNone/>
            </a:pPr>
            <a:r>
              <a:rPr lang="en-US" dirty="0"/>
              <a:t>Executive Secretary-Karl (Goals)		DD 1-13 			</a:t>
            </a:r>
          </a:p>
          <a:p>
            <a:pPr marL="0" indent="0">
              <a:buNone/>
            </a:pPr>
            <a:r>
              <a:rPr lang="en-US" dirty="0"/>
              <a:t>IPSD </a:t>
            </a:r>
          </a:p>
          <a:p>
            <a:pPr marL="0" indent="0">
              <a:buNone/>
            </a:pPr>
            <a:r>
              <a:rPr lang="en-US" dirty="0"/>
              <a:t>Membership Director</a:t>
            </a:r>
          </a:p>
          <a:p>
            <a:pPr marL="0" indent="0">
              <a:buNone/>
            </a:pPr>
            <a:r>
              <a:rPr lang="en-US" dirty="0"/>
              <a:t>State Adviser</a:t>
            </a:r>
          </a:p>
          <a:p>
            <a:pPr marL="0" indent="0">
              <a:buNone/>
            </a:pPr>
            <a:r>
              <a:rPr lang="en-US" dirty="0"/>
              <a:t>Master</a:t>
            </a:r>
          </a:p>
          <a:p>
            <a:pPr marL="0" indent="0">
              <a:buNone/>
            </a:pPr>
            <a:r>
              <a:rPr lang="en-US" dirty="0" err="1"/>
              <a:t>RGD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3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D89E5-2724-E7BE-9623-188C8F50D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1348" y="-14913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Utah State Goals – 20MAY24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2426DB-60F8-0394-DB44-01939D3CA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548" y="673178"/>
            <a:ext cx="9448800" cy="5511643"/>
          </a:xfrm>
        </p:spPr>
        <p:txBody>
          <a:bodyPr>
            <a:noAutofit/>
          </a:bodyPr>
          <a:lstStyle/>
          <a:p>
            <a:pPr algn="l"/>
            <a:r>
              <a:rPr lang="en-US" sz="2200" dirty="0"/>
              <a:t>Officer Reports, due Jul 1:  33/33 </a:t>
            </a:r>
          </a:p>
          <a:p>
            <a:pPr algn="l"/>
            <a:r>
              <a:rPr lang="en-US" sz="2200" dirty="0"/>
              <a:t>Service Personnel Program Reports, due Jul 1:  32/33 (5347)</a:t>
            </a:r>
          </a:p>
          <a:p>
            <a:pPr algn="l"/>
            <a:r>
              <a:rPr lang="en-US" sz="2200" dirty="0"/>
              <a:t>SA Audit Jul-Dec23, due Feb 15:  No report; past due 5347, 5502, 7401, 9849, 13297, 13646 </a:t>
            </a:r>
            <a:endParaRPr lang="en-US" sz="2200" b="1" dirty="0">
              <a:solidFill>
                <a:srgbClr val="FF0000"/>
              </a:solidFill>
            </a:endParaRPr>
          </a:p>
          <a:p>
            <a:pPr algn="l"/>
            <a:r>
              <a:rPr lang="en-US" sz="2200" dirty="0"/>
              <a:t>District Deputy Form 944 Assessment:   13/13</a:t>
            </a:r>
          </a:p>
          <a:p>
            <a:pPr algn="l"/>
            <a:r>
              <a:rPr lang="en-US" sz="2200" dirty="0"/>
              <a:t>Fraternal Survey 1728, due Jan 15: 33/33</a:t>
            </a:r>
          </a:p>
          <a:p>
            <a:pPr algn="l"/>
            <a:r>
              <a:rPr lang="en-US" sz="2200" dirty="0"/>
              <a:t>Columbian Award SP7, due Jun 15: 7/33</a:t>
            </a:r>
          </a:p>
          <a:p>
            <a:pPr algn="l"/>
            <a:r>
              <a:rPr lang="en-US" sz="2200" dirty="0"/>
              <a:t>Growth (COH):  169/192 – 88%  - (#38 in order)</a:t>
            </a:r>
          </a:p>
          <a:p>
            <a:pPr algn="l"/>
            <a:r>
              <a:rPr lang="en-US" sz="2200" dirty="0"/>
              <a:t>Fraternal Benefits (Founders):  19/33 </a:t>
            </a:r>
          </a:p>
          <a:p>
            <a:pPr algn="l"/>
            <a:r>
              <a:rPr lang="en-US" sz="2200" dirty="0"/>
              <a:t>Faith Formation (Holy Hours): 3/3 </a:t>
            </a:r>
          </a:p>
          <a:p>
            <a:pPr algn="l"/>
            <a:r>
              <a:rPr lang="en-US" sz="2200" dirty="0"/>
              <a:t>Star Councils:  4/20 (State Goal); Attained Membership: 9 (602, </a:t>
            </a:r>
            <a:r>
              <a:rPr lang="en-US" sz="2200" dirty="0">
                <a:solidFill>
                  <a:schemeClr val="accent2"/>
                </a:solidFill>
              </a:rPr>
              <a:t>1129</a:t>
            </a:r>
            <a:r>
              <a:rPr lang="en-US" sz="2200" dirty="0"/>
              <a:t>, 1136, 6739, </a:t>
            </a:r>
            <a:r>
              <a:rPr lang="en-US" sz="2200" dirty="0">
                <a:solidFill>
                  <a:schemeClr val="accent2"/>
                </a:solidFill>
              </a:rPr>
              <a:t>12181</a:t>
            </a:r>
            <a:r>
              <a:rPr lang="en-US" sz="2200" dirty="0"/>
              <a:t>, </a:t>
            </a:r>
            <a:r>
              <a:rPr lang="en-US" sz="2200" dirty="0">
                <a:solidFill>
                  <a:schemeClr val="accent2"/>
                </a:solidFill>
              </a:rPr>
              <a:t>12959</a:t>
            </a:r>
            <a:r>
              <a:rPr lang="en-US" sz="2200" dirty="0"/>
              <a:t>, 13646, </a:t>
            </a:r>
            <a:r>
              <a:rPr lang="en-US" sz="2200" dirty="0">
                <a:solidFill>
                  <a:schemeClr val="accent2"/>
                </a:solidFill>
              </a:rPr>
              <a:t>14399</a:t>
            </a:r>
            <a:r>
              <a:rPr lang="en-US" sz="2200" dirty="0"/>
              <a:t>, 14764)</a:t>
            </a:r>
          </a:p>
          <a:p>
            <a:pPr algn="l"/>
            <a:r>
              <a:rPr lang="en-US" sz="2200" dirty="0"/>
              <a:t>Active Recruiting Councils:  30/33</a:t>
            </a:r>
          </a:p>
          <a:p>
            <a:pPr algn="l"/>
            <a:r>
              <a:rPr lang="en-US" sz="2200" dirty="0"/>
              <a:t>Safe Environment: 25/33;  (123/138 credentialled)</a:t>
            </a:r>
          </a:p>
          <a:p>
            <a:pPr algn="l"/>
            <a:r>
              <a:rPr lang="en-US" sz="2200" dirty="0"/>
              <a:t>Assembly 4</a:t>
            </a:r>
            <a:r>
              <a:rPr lang="en-US" sz="2200" baseline="30000" dirty="0"/>
              <a:t>th</a:t>
            </a:r>
            <a:r>
              <a:rPr lang="en-US" sz="2200" dirty="0"/>
              <a:t> Degree: 25/57</a:t>
            </a:r>
          </a:p>
        </p:txBody>
      </p:sp>
    </p:spTree>
    <p:extLst>
      <p:ext uri="{BB962C8B-B14F-4D97-AF65-F5344CB8AC3E}">
        <p14:creationId xmlns:p14="http://schemas.microsoft.com/office/powerpoint/2010/main" val="2679994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84BB2-044F-3DB9-0116-41BFAD67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Supreme Initiatives First In Faith &amp; Service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C14F8-9BD4-FD85-5193-1EA59896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Processionals at  Parish/Council Level</a:t>
            </a:r>
          </a:p>
          <a:p>
            <a:r>
              <a:rPr lang="en-US" dirty="0"/>
              <a:t>Promote Cor Program</a:t>
            </a:r>
          </a:p>
          <a:p>
            <a:r>
              <a:rPr lang="en-US" dirty="0"/>
              <a:t>Aid Contributions to Maui, Ukraine – kofc.org </a:t>
            </a:r>
          </a:p>
          <a:p>
            <a:r>
              <a:rPr lang="en-US" dirty="0"/>
              <a:t>Continue Support to Aid and Support After Pregnancy Program</a:t>
            </a:r>
          </a:p>
          <a:p>
            <a:r>
              <a:rPr lang="en-US" dirty="0"/>
              <a:t>Evangelization</a:t>
            </a:r>
          </a:p>
          <a:p>
            <a:r>
              <a:rPr lang="en-US" dirty="0"/>
              <a:t>Support to our Clergy</a:t>
            </a:r>
          </a:p>
          <a:p>
            <a:r>
              <a:rPr lang="en-US" dirty="0"/>
              <a:t>Continued emphasis on Growth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34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A6D45-D129-4138-57A3-90033E1A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b="1" dirty="0"/>
              <a:t>SD Areas of Emphasis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51CE9-E8F3-9425-114C-E291876DD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8242"/>
            <a:ext cx="10900144" cy="4961564"/>
          </a:xfrm>
        </p:spPr>
        <p:txBody>
          <a:bodyPr>
            <a:noAutofit/>
          </a:bodyPr>
          <a:lstStyle/>
          <a:p>
            <a:r>
              <a:rPr lang="en-US" sz="1800" dirty="0"/>
              <a:t>DDs continue to provide dates for council activities (enabler).</a:t>
            </a:r>
          </a:p>
          <a:p>
            <a:r>
              <a:rPr lang="en-US" sz="1800" dirty="0"/>
              <a:t>Submit SP7 now for Supreme review, 2 of 8 (25%) rejected; start working Officer and Program Personnel Reports</a:t>
            </a:r>
          </a:p>
          <a:p>
            <a:r>
              <a:rPr lang="en-US" sz="1800" dirty="0"/>
              <a:t>On Line Benefit Seminar – May 22,  5-6PM; Submit 11077s</a:t>
            </a:r>
          </a:p>
          <a:p>
            <a:r>
              <a:rPr lang="en-US" sz="1800" dirty="0"/>
              <a:t>Semi Annual Audits (1295) were due on 15FEB24, 6 are past due</a:t>
            </a:r>
          </a:p>
          <a:p>
            <a:r>
              <a:rPr lang="en-US" sz="1800" dirty="0"/>
              <a:t>Schedule CUFs or online CUF, State Online Roster 54 members </a:t>
            </a:r>
          </a:p>
          <a:p>
            <a:r>
              <a:rPr lang="en-US" sz="1800" dirty="0"/>
              <a:t>Continue to push QR Code and McGivney cards to membership</a:t>
            </a:r>
          </a:p>
          <a:p>
            <a:r>
              <a:rPr lang="en-US" sz="1800" dirty="0"/>
              <a:t>Eucharistic Pilgrimage  May 31- June 4, 2024</a:t>
            </a:r>
          </a:p>
          <a:p>
            <a:r>
              <a:rPr lang="en-US" sz="1800" dirty="0"/>
              <a:t>Next 4</a:t>
            </a:r>
            <a:r>
              <a:rPr lang="en-US" sz="1800" baseline="30000" dirty="0"/>
              <a:t>th</a:t>
            </a:r>
            <a:r>
              <a:rPr lang="en-US" sz="1800" dirty="0"/>
              <a:t> Degree 6/1/24, start time 1:00PM – ST Francis Xavier, Kearns</a:t>
            </a:r>
          </a:p>
          <a:p>
            <a:r>
              <a:rPr lang="en-US" sz="1800" dirty="0"/>
              <a:t>Park City (Old Town) St Mary’s Processional June 2, 1:30PM</a:t>
            </a:r>
          </a:p>
          <a:p>
            <a:r>
              <a:rPr lang="en-US" sz="1800" dirty="0"/>
              <a:t>Cathedral to St Catherines Processional June 3, 12:30PM, Pot Luck 7PM</a:t>
            </a:r>
          </a:p>
          <a:p>
            <a:r>
              <a:rPr lang="en-US" sz="1800" dirty="0"/>
              <a:t>Convocation, Homestead – June 3, show time 4:30PM</a:t>
            </a:r>
          </a:p>
          <a:p>
            <a:r>
              <a:rPr lang="en-US" sz="1800" dirty="0"/>
              <a:t>Special Olympics Summer Games, Granger High School, June 2, 6PM</a:t>
            </a:r>
          </a:p>
          <a:p>
            <a:r>
              <a:rPr lang="en-US" sz="1800" dirty="0"/>
              <a:t>Catholic Baseball Day Day – June 7, 6:30PM</a:t>
            </a:r>
          </a:p>
          <a:p>
            <a:r>
              <a:rPr lang="en-US" sz="1800" dirty="0"/>
              <a:t>Payson Eucharistic Processional – June 14, 5:45PM</a:t>
            </a:r>
          </a:p>
          <a:p>
            <a:r>
              <a:rPr lang="en-US" sz="1800" dirty="0"/>
              <a:t>State Deputy Carmona’s State Team barbeque June 15</a:t>
            </a:r>
            <a:r>
              <a:rPr lang="en-US" sz="1800" baseline="30000" dirty="0"/>
              <a:t>th</a:t>
            </a:r>
            <a:r>
              <a:rPr lang="en-US" sz="1800" dirty="0"/>
              <a:t>, </a:t>
            </a:r>
            <a:r>
              <a:rPr lang="en-US" sz="1800" b="1" i="1" dirty="0"/>
              <a:t>arrive between 6:30PM and 7:00 PM.</a:t>
            </a:r>
          </a:p>
        </p:txBody>
      </p:sp>
    </p:spTree>
    <p:extLst>
      <p:ext uri="{BB962C8B-B14F-4D97-AF65-F5344CB8AC3E}">
        <p14:creationId xmlns:p14="http://schemas.microsoft.com/office/powerpoint/2010/main" val="1966479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13301</TotalTime>
  <Words>483</Words>
  <Application>Microsoft Office PowerPoint</Application>
  <PresentationFormat>Widescreen</PresentationFormat>
  <Paragraphs>52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Agenda</vt:lpstr>
      <vt:lpstr>Utah State Goals – 20MAY24  </vt:lpstr>
      <vt:lpstr>Supreme Initiatives First In Faith &amp; Service </vt:lpstr>
      <vt:lpstr>SD Areas of Emphasis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Utah State Goals – 20-MAY-2024</dc:title>
  <dc:creator>SW kelly</dc:creator>
  <cp:lastModifiedBy>Karl VanMaren</cp:lastModifiedBy>
  <cp:revision>26</cp:revision>
  <cp:lastPrinted>2023-09-16T17:11:05Z</cp:lastPrinted>
  <dcterms:created xsi:type="dcterms:W3CDTF">2022-08-11T19:39:59Z</dcterms:created>
  <dcterms:modified xsi:type="dcterms:W3CDTF">2024-05-23T21:01:14Z</dcterms:modified>
</cp:coreProperties>
</file>